
<file path=[Content_Types].xml><?xml version="1.0" encoding="utf-8"?>
<Types xmlns="http://schemas.openxmlformats.org/package/2006/content-types">
  <Override PartName="/ppt/slideLayouts/slideLayout18.xml" ContentType="application/vnd.openxmlformats-officedocument.presentationml.slideLayout+xml"/>
  <Override PartName="/ppt/slideLayouts/slideLayout1.xml" ContentType="application/vnd.openxmlformats-officedocument.presentationml.slideLayout+xml"/>
  <Default Extension="rels" ContentType="application/vnd.openxmlformats-package.relationships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Layouts/slideLayout17.xml" ContentType="application/vnd.openxmlformats-officedocument.presentationml.slideLayout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2500" autoAdjust="0"/>
    <p:restoredTop sz="94650" autoAdjust="0"/>
  </p:normalViewPr>
  <p:slideViewPr>
    <p:cSldViewPr snapToGrid="0" snapToObjects="1">
      <p:cViewPr>
        <p:scale>
          <a:sx n="100" d="100"/>
          <a:sy n="100" d="100"/>
        </p:scale>
        <p:origin x="-712" y="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pPr/>
              <a:t>8-03-2016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8-03-2016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8-03-2016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8-03-2016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8-03-2016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8-03-2016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pPr/>
              <a:t>8-03-2016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8-03-2016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8-03-2016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8-03-2016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8-03-2016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pPr/>
              <a:t>8-03-2016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pPr/>
              <a:t>8-03-2016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pPr/>
              <a:t>8-03-2016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pPr/>
              <a:t>8-03-2016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8-03-2016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8-03-2016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8-03-2016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pPr/>
              <a:t>8-03-2016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pPr/>
              <a:t>‹n.›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  <p:sldLayoutId r:id="rId13"/>
    <p:sldLayoutId r:id="rId14"/>
    <p:sldLayoutId r:id="rId15"/>
    <p:sldLayoutId r:id="rId16"/>
    <p:sldLayoutId r:id="rId17"/>
    <p:sldLayoutId r:id="rId18"/>
    <p:sldLayoutId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/>
              <a:t>ORIENTAMENTO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sz="4600">
                <a:latin typeface="+mj-lt"/>
                <a:ea typeface="+mj-ea"/>
                <a:cs typeface="+mj-cs"/>
              </a:rPr>
              <a:t>IN USCITA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83567" y="288317"/>
            <a:ext cx="2414727" cy="387255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solidFill>
              <a:schemeClr val="tx1">
                <a:alpha val="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None/>
            </a:pPr>
            <a:r>
              <a:rPr/>
              <a:t>Gianni Nazzareno Francia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6032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795"/>
            <a:ext cx="6508374" cy="1257300"/>
          </a:xfrm>
        </p:spPr>
        <p:txBody>
          <a:bodyPr/>
          <a:lstStyle/>
          <a:p>
            <a:r>
              <a:rPr/>
              <a:t>Cosa dovrebbe accadere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/>
              <a:t>Diffusione sul territorio dei Licei musicale</a:t>
            </a:r>
          </a:p>
          <a:p>
            <a:r>
              <a:rPr/>
              <a:t>Curriculum verticale dalla scuola dell’obbligo fino alle Istituzioni AFAM, </a:t>
            </a:r>
          </a:p>
          <a:p>
            <a:r>
              <a:rPr/>
              <a:t>Sinergia tra le Scuole ad indirizzo musicale e Conservatorio</a:t>
            </a:r>
          </a:p>
          <a:p>
            <a:r>
              <a:rPr/>
              <a:t>Monitoraggio continuo dei risultati</a:t>
            </a:r>
          </a:p>
          <a:p>
            <a:endParaRPr/>
          </a:p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9213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6508374" cy="1673158"/>
          </a:xfrm>
        </p:spPr>
        <p:txBody>
          <a:bodyPr/>
          <a:lstStyle/>
          <a:p>
            <a:pPr algn="ctr"/>
            <a:r>
              <a:rPr u="sng"/>
              <a:t>Competenze musicali </a:t>
            </a:r>
            <a:br>
              <a:rPr u="sng"/>
            </a:br>
            <a:r>
              <a:rPr sz="3200"/>
              <a:t>spunti di riflessione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88585"/>
            <a:ext cx="6508374" cy="3137571"/>
          </a:xfrm>
        </p:spPr>
        <p:txBody>
          <a:bodyPr/>
          <a:lstStyle/>
          <a:p>
            <a:r>
              <a:rPr/>
              <a:t>Situazione prima della riforma dei Conservatori e dei Licei musicali</a:t>
            </a:r>
          </a:p>
          <a:p>
            <a:r>
              <a:rPr/>
              <a:t>Situazione attuale</a:t>
            </a:r>
          </a:p>
          <a:p>
            <a:r>
              <a:rPr/>
              <a:t>Cosa dovrebbe accadere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930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098"/>
            <a:ext cx="6508374" cy="1600200"/>
          </a:xfrm>
        </p:spPr>
        <p:txBody>
          <a:bodyPr/>
          <a:lstStyle/>
          <a:p>
            <a:pPr algn="ctr"/>
            <a:r>
              <a:rPr sz="2800"/>
              <a:t>Situazione prima dell’attuazione della riforma dei Conservatori e dei Licei musicali (fino al 2010)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/>
              <a:t>Conservatori di Musica</a:t>
            </a:r>
          </a:p>
          <a:p>
            <a:pPr lvl="2" indent="-285750">
              <a:buFont typeface="Wingdings"/>
              <a:buChar char="ü"/>
            </a:pPr>
            <a:r>
              <a:rPr sz="1600"/>
              <a:t>corsi di vecchio ordinamento (tutti gli strumenti)</a:t>
            </a:r>
          </a:p>
          <a:p>
            <a:pPr lvl="2" indent="0">
              <a:buNone/>
            </a:pPr>
            <a:endParaRPr/>
          </a:p>
          <a:p>
            <a:r>
              <a:rPr/>
              <a:t>Licei musicali</a:t>
            </a:r>
          </a:p>
          <a:p>
            <a:pPr lvl="2" indent="-285750">
              <a:buFont typeface="Wingdings"/>
              <a:buChar char="ü"/>
            </a:pPr>
            <a:r>
              <a:rPr sz="1600"/>
              <a:t>nessun corso</a:t>
            </a:r>
          </a:p>
          <a:p>
            <a:pPr lvl="2" indent="-285750">
              <a:buFont typeface="Wingdings"/>
              <a:buChar char="ü"/>
            </a:pPr>
            <a:endParaRPr/>
          </a:p>
          <a:p>
            <a:r>
              <a:rPr/>
              <a:t>Scuole media ad indirizzo musicale</a:t>
            </a:r>
          </a:p>
          <a:p>
            <a:pPr lvl="2" indent="-285750">
              <a:buFont typeface="Wingdings"/>
              <a:buChar char="ü"/>
            </a:pPr>
            <a:r>
              <a:rPr sz="1600"/>
              <a:t>Corsi, mediamente diffusi sul territorio, dei più comuni strumenti</a:t>
            </a:r>
          </a:p>
          <a:p>
            <a:pPr lvl="2" indent="-285750">
              <a:buFont typeface="Wingdings"/>
              <a:buChar char="ü"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828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sz="2400"/>
              <a:t>Conservatori di Musica</a:t>
            </a:r>
            <a:br>
              <a:rPr sz="2400"/>
            </a:br>
            <a:r>
              <a:rPr sz="2400"/>
              <a:t>corsi di vecchio ordinamento </a:t>
            </a:r>
            <a:br>
              <a:rPr sz="2400"/>
            </a:br>
            <a:endParaRPr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672" y="2209804"/>
            <a:ext cx="6756396" cy="3916365"/>
          </a:xfrm>
          <a:prstGeom prst="rect">
            <a:avLst/>
          </a:prstGeom>
          <a:ln>
            <a:noFill/>
          </a:ln>
        </p:spPr>
        <p:txBody>
          <a:bodyPr>
            <a:normAutofit/>
          </a:bodyPr>
          <a:lstStyle/>
          <a:p>
            <a:pPr indent="0" algn="ctr">
              <a:buNone/>
            </a:pPr>
            <a:r>
              <a:rPr/>
              <a:t>Numero di studenti (Conservatorio di Bari anno 2010)</a:t>
            </a:r>
          </a:p>
          <a:p>
            <a:r>
              <a:rPr/>
              <a:t>Livello di base e intermedio</a:t>
            </a:r>
          </a:p>
          <a:p>
            <a:pPr lvl="2" indent="-285750">
              <a:buFont typeface="Wingdings"/>
              <a:buChar char="ü"/>
            </a:pPr>
            <a:r>
              <a:rPr sz="1600"/>
              <a:t>1000 studenti circa </a:t>
            </a:r>
          </a:p>
          <a:p>
            <a:pPr lvl="2" indent="0">
              <a:buNone/>
            </a:pPr>
            <a:endParaRPr/>
          </a:p>
          <a:p>
            <a:pPr lvl="2"/>
            <a:r>
              <a:rPr sz="2000"/>
              <a:t>Livello superiore</a:t>
            </a:r>
          </a:p>
          <a:p>
            <a:pPr lvl="2" indent="-285750">
              <a:buFont typeface="Wingdings"/>
              <a:buChar char="ü"/>
            </a:pPr>
            <a:r>
              <a:rPr sz="1600"/>
              <a:t>450 studenti circa </a:t>
            </a:r>
          </a:p>
          <a:p>
            <a:pPr lvl="2" indent="0">
              <a:buNone/>
            </a:pPr>
            <a:endParaRPr/>
          </a:p>
        </p:txBody>
      </p:sp>
      <p:sp>
        <p:nvSpPr>
          <p:cNvPr id="14" name="TextBox 13"/>
          <p:cNvSpPr txBox="1"/>
          <p:nvPr/>
        </p:nvSpPr>
        <p:spPr>
          <a:xfrm>
            <a:off x="5774270" y="6126156"/>
            <a:ext cx="184663" cy="369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338672" y="5021260"/>
            <a:ext cx="8335430" cy="1104895"/>
          </a:xfrm>
          <a:prstGeom prst="rect">
            <a:avLst/>
          </a:prstGeom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prst="relaxedInset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lang="en-US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>
              <a:buNone/>
            </a:pPr>
            <a:r>
              <a:rPr/>
              <a:t>solo il 50 % degli studenti </a:t>
            </a:r>
          </a:p>
          <a:p>
            <a:pPr indent="0" algn="ctr">
              <a:buNone/>
            </a:pPr>
            <a:r>
              <a:rPr/>
              <a:t>arrivano ad una formazione di livello superiore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7482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2738"/>
            <a:ext cx="6508374" cy="1168393"/>
          </a:xfrm>
        </p:spPr>
        <p:txBody>
          <a:bodyPr/>
          <a:lstStyle/>
          <a:p>
            <a:r>
              <a:rPr sz="2800"/>
              <a:t>CRITICITA’ </a:t>
            </a:r>
            <a:br>
              <a:rPr sz="2800"/>
            </a:br>
            <a:endParaRPr sz="2800"/>
          </a:p>
        </p:txBody>
      </p:sp>
      <p:sp>
        <p:nvSpPr>
          <p:cNvPr id="5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769529"/>
            <a:ext cx="6508374" cy="435662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lang="en-US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457200" algn="ctr">
              <a:buFont typeface="Wingdings 2"/>
              <a:buAutoNum type="arabicPeriod"/>
            </a:pPr>
            <a:r>
              <a:rPr>
                <a:solidFill>
                  <a:srgbClr val="000000"/>
                </a:solidFill>
              </a:rPr>
              <a:t>Quanti sono oggi gli studenti delle scuole ad indirizzo musicale?</a:t>
            </a:r>
          </a:p>
          <a:p>
            <a:pPr indent="0" algn="ctr">
              <a:buNone/>
            </a:pPr>
            <a:r>
              <a:rPr>
                <a:solidFill>
                  <a:srgbClr val="000000"/>
                </a:solidFill>
              </a:rPr>
              <a:t>2. E a regime quanti saranno?</a:t>
            </a:r>
          </a:p>
          <a:p>
            <a:pPr indent="0" algn="ctr">
              <a:buNone/>
            </a:pPr>
            <a:r>
              <a:rPr>
                <a:solidFill>
                  <a:srgbClr val="000000"/>
                </a:solidFill>
              </a:rPr>
              <a:t>3. Le scuole medie ad indirizzo musicale e i licei musicali riusciranno da soli a soddisfare la richiesta di conoscenza musicale ?</a:t>
            </a:r>
          </a:p>
          <a:p>
            <a:pPr indent="0" algn="ctr">
              <a:buNone/>
            </a:pPr>
            <a:endParaRPr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38672" y="4648195"/>
            <a:ext cx="8449730" cy="1104895"/>
          </a:xfrm>
          <a:prstGeom prst="rect">
            <a:avLst/>
          </a:prstGeom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prst="relaxedInset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lang="en-US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>
              <a:buNone/>
            </a:pPr>
            <a:r>
              <a:rPr/>
              <a:t>Senza un ampliamento dell’utenza </a:t>
            </a:r>
          </a:p>
          <a:p>
            <a:pPr indent="0" algn="ctr">
              <a:buNone/>
            </a:pPr>
            <a:r>
              <a:rPr/>
              <a:t>compromessa la diffusione del sapere musicale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0251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7506"/>
            <a:ext cx="6508374" cy="1181104"/>
          </a:xfrm>
        </p:spPr>
        <p:txBody>
          <a:bodyPr/>
          <a:lstStyle/>
          <a:p>
            <a:pPr algn="ctr"/>
            <a:r>
              <a:rPr/>
              <a:t>Situazione attuale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4"/>
            <a:ext cx="7239004" cy="3916365"/>
          </a:xfrm>
        </p:spPr>
        <p:txBody>
          <a:bodyPr/>
          <a:lstStyle/>
          <a:p>
            <a:r>
              <a:rPr/>
              <a:t>Quali competenze per entrare in Conservatorio?</a:t>
            </a:r>
          </a:p>
          <a:p>
            <a:pPr lvl="2" indent="-285750">
              <a:buFont typeface="Wingdings"/>
              <a:buChar char="ü"/>
            </a:pPr>
            <a:r>
              <a:rPr sz="1600"/>
              <a:t>rapporto tra vecchio ordinamento e nuovo</a:t>
            </a:r>
          </a:p>
          <a:p>
            <a:pPr lvl="2" indent="-285750">
              <a:buFont typeface="Wingdings"/>
              <a:buChar char="ü"/>
            </a:pPr>
            <a:r>
              <a:rPr sz="1600"/>
              <a:t>competenze ed età dell’apprendimento</a:t>
            </a:r>
          </a:p>
          <a:p>
            <a:pPr lvl="2" indent="-285750">
              <a:buFont typeface="Wingdings"/>
              <a:buChar char="ü"/>
            </a:pPr>
            <a:endParaRPr/>
          </a:p>
          <a:p>
            <a:pPr lvl="2"/>
            <a:r>
              <a:rPr sz="2000"/>
              <a:t>Quali competenze ha il diplomato nei Licei musicali?</a:t>
            </a:r>
          </a:p>
          <a:p>
            <a:pPr lvl="2" indent="-285750">
              <a:buFont typeface="Wingdings"/>
              <a:buChar char="ü"/>
            </a:pPr>
            <a:r>
              <a:rPr sz="1600"/>
              <a:t>assenza di corsi di alcuni strumenti musicali</a:t>
            </a:r>
          </a:p>
          <a:p>
            <a:pPr lvl="2" indent="-285750">
              <a:buFont typeface="Wingdings"/>
              <a:buChar char="ü"/>
            </a:pPr>
            <a:r>
              <a:rPr sz="1600"/>
              <a:t>presenza di competenze estremamente differenziate</a:t>
            </a:r>
          </a:p>
          <a:p>
            <a:pPr lvl="2" indent="-285750">
              <a:buFont typeface="Wingdings"/>
              <a:buChar char="ü"/>
            </a:pPr>
            <a:r>
              <a:rPr sz="1600"/>
              <a:t>bassa continuità nel proseguimento degli studi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3060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sz="2400"/>
              <a:t>Competenze per entrare in Conservatorio</a:t>
            </a:r>
            <a:r>
              <a:rPr/>
              <a:t/>
            </a:r>
            <a:br>
              <a:rPr/>
            </a:br>
            <a:endParaRPr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/>
              <a:t>Legge n. 228 del 2012 art. 1 comma 107 </a:t>
            </a:r>
          </a:p>
          <a:p>
            <a:pPr lvl="2" indent="-285750">
              <a:buFont typeface="Wingdings"/>
              <a:buChar char="ü"/>
            </a:pPr>
            <a:r>
              <a:rPr sz="1600"/>
              <a:t>equipollenza tra il Diploma di vecchio ordinamento e quello di II livello</a:t>
            </a:r>
          </a:p>
          <a:p>
            <a:pPr lvl="2"/>
            <a:r>
              <a:rPr sz="2000"/>
              <a:t>Competenze ed età dell’apprendimento</a:t>
            </a:r>
          </a:p>
          <a:p>
            <a:pPr lvl="2" indent="-285750">
              <a:buFont typeface="Wingdings"/>
              <a:buChar char="ü"/>
            </a:pPr>
            <a:r>
              <a:rPr sz="1600"/>
              <a:t>circa il 50% degli studenti consegue il diploma di vecchio ordinamento ad un’età compresa tra 20 e 24 anni</a:t>
            </a:r>
          </a:p>
          <a:p>
            <a:pPr lvl="2" indent="-285750">
              <a:buFont typeface="Wingdings"/>
              <a:buChar char="ü"/>
            </a:pPr>
            <a:r>
              <a:rPr sz="1600"/>
              <a:t>un piano di studi per il conseguimento del Diploma di II livello non oltre il 24 anno, con abilità strumentali “paragonabili” a quelle del vecchio diploma.</a:t>
            </a:r>
          </a:p>
          <a:p>
            <a:pPr lvl="2" indent="-285750">
              <a:buFont typeface="Wingdings"/>
              <a:buChar char="ü"/>
            </a:pPr>
            <a:endParaRPr/>
          </a:p>
          <a:p>
            <a:pPr lvl="2" indent="-285750">
              <a:buFont typeface="Wingdings"/>
              <a:buChar char="ü"/>
            </a:pPr>
            <a:endParaRPr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38672" y="5346706"/>
            <a:ext cx="8500532" cy="1016003"/>
          </a:xfrm>
          <a:prstGeom prst="rect">
            <a:avLst/>
          </a:prstGeom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prst="relaxedInset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lang="en-US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>
              <a:buNone/>
            </a:pPr>
            <a:r>
              <a:rPr/>
              <a:t>Le competenze in entrata corrispondenti </a:t>
            </a:r>
          </a:p>
          <a:p>
            <a:pPr indent="0" algn="ctr">
              <a:buNone/>
            </a:pPr>
            <a:r>
              <a:rPr/>
              <a:t>a quelle del corrispondente livello del vecchio ordinamento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1029" y="276220"/>
            <a:ext cx="6384545" cy="828675"/>
          </a:xfrm>
        </p:spPr>
        <p:txBody>
          <a:bodyPr/>
          <a:lstStyle/>
          <a:p>
            <a:pPr algn="ctr"/>
            <a:r>
              <a:rPr sz="2400"/>
              <a:t>Competenze in uscita dei Licei musicali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38279"/>
            <a:ext cx="6508374" cy="3419470"/>
          </a:xfrm>
        </p:spPr>
        <p:txBody>
          <a:bodyPr/>
          <a:lstStyle/>
          <a:p>
            <a:pPr lvl="2"/>
            <a:r>
              <a:rPr sz="2000"/>
              <a:t>Non tutti i corsi strumentali sono attivi nei licei</a:t>
            </a:r>
          </a:p>
          <a:p>
            <a:pPr lvl="2" indent="-285750">
              <a:buFont typeface="Wingdings"/>
              <a:buChar char="ü"/>
            </a:pPr>
            <a:r>
              <a:rPr sz="1600"/>
              <a:t>strumenti d’orchestra: viola, contrabbasso, bassotuba ….</a:t>
            </a:r>
          </a:p>
          <a:p>
            <a:pPr lvl="2" indent="-285750">
              <a:buFont typeface="Wingdings"/>
              <a:buChar char="ü"/>
            </a:pPr>
            <a:r>
              <a:rPr sz="1600"/>
              <a:t>Strumenti tipici della musica rinascimentale e barocca</a:t>
            </a:r>
          </a:p>
          <a:p>
            <a:pPr lvl="2"/>
            <a:r>
              <a:rPr sz="2000"/>
              <a:t>Presenza di competenze estremamente differenziate</a:t>
            </a:r>
          </a:p>
          <a:p>
            <a:pPr lvl="2" indent="-285750">
              <a:buFont typeface="Wingdings"/>
              <a:buChar char="ü"/>
            </a:pPr>
            <a:r>
              <a:rPr sz="1600"/>
              <a:t>il conseguimento del Diploma non è garanzia di competenze specifiche raggiunte</a:t>
            </a:r>
          </a:p>
          <a:p>
            <a:pPr lvl="2"/>
            <a:r>
              <a:rPr sz="2000"/>
              <a:t>Bassa percentuale di prosecuzione degli studi musicali</a:t>
            </a:r>
          </a:p>
          <a:p>
            <a:pPr lvl="2" indent="-285750">
              <a:buFont typeface="Wingdings"/>
              <a:buChar char="ü"/>
            </a:pPr>
            <a:endParaRPr/>
          </a:p>
          <a:p>
            <a:pPr lvl="2" indent="-285750">
              <a:buFont typeface="Wingdings"/>
              <a:buChar char="ü"/>
            </a:pPr>
            <a:endParaRPr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59085" y="5219695"/>
            <a:ext cx="8416621" cy="1079501"/>
          </a:xfrm>
          <a:prstGeom prst="rect">
            <a:avLst/>
          </a:prstGeom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prst="relaxedInset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lang="en-US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>
              <a:buNone/>
            </a:pPr>
            <a:r>
              <a:rPr/>
              <a:t>Le competenze in uscita dei Licei </a:t>
            </a:r>
          </a:p>
          <a:p>
            <a:pPr indent="0" algn="ctr">
              <a:buNone/>
            </a:pPr>
            <a:r>
              <a:rPr/>
              <a:t>in accordo con quelle in entrata dei Conservatori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38179"/>
            <a:ext cx="6508374" cy="952504"/>
          </a:xfrm>
        </p:spPr>
        <p:txBody>
          <a:bodyPr/>
          <a:lstStyle/>
          <a:p>
            <a:r>
              <a:rPr sz="2800"/>
              <a:t>CRITICITA</a:t>
            </a:r>
            <a:r>
              <a:rPr/>
              <a:t>’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457200">
              <a:buAutoNum type="arabicPeriod"/>
            </a:pPr>
            <a:r>
              <a:rPr/>
              <a:t>Saranno in grado i licei di assicurare le competenze di livello necessarie ai futuri musicisti?</a:t>
            </a:r>
          </a:p>
          <a:p>
            <a:pPr indent="-457200">
              <a:buAutoNum type="arabicPeriod"/>
            </a:pPr>
            <a:r>
              <a:rPr/>
              <a:t>Le attuali lacune dei corsi saranno colmate?</a:t>
            </a:r>
          </a:p>
          <a:p>
            <a:pPr indent="-457200">
              <a:buAutoNum type="arabicPeriod"/>
            </a:pPr>
            <a:r>
              <a:rPr/>
              <a:t>I Licei sono una valida alternativa ai corsi di base organizzati dal Conservatorio?</a:t>
            </a:r>
          </a:p>
          <a:p>
            <a:pPr indent="-457200">
              <a:buAutoNum type="arabicPeriod"/>
            </a:pPr>
            <a:endParaRPr/>
          </a:p>
          <a:p>
            <a:pPr indent="-457200">
              <a:buAutoNum type="arabicPeriod"/>
            </a:pPr>
            <a:endParaRPr/>
          </a:p>
          <a:p>
            <a:endParaRPr/>
          </a:p>
          <a:p>
            <a:endParaRPr/>
          </a:p>
          <a:p>
            <a:pPr indent="0">
              <a:buNone/>
            </a:pPr>
            <a:endParaRPr/>
          </a:p>
          <a:p>
            <a:endParaRPr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92098" y="5080001"/>
            <a:ext cx="8470896" cy="1143000"/>
          </a:xfrm>
          <a:prstGeom prst="rect">
            <a:avLst/>
          </a:prstGeom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prst="relaxedInset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lang="en-US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>
              <a:buNone/>
            </a:pPr>
            <a:r>
              <a:rPr/>
              <a:t>lo Stato rischia di uscire di fatto </a:t>
            </a:r>
          </a:p>
          <a:p>
            <a:pPr indent="0" algn="ctr">
              <a:buNone/>
            </a:pPr>
            <a:r>
              <a:rPr/>
              <a:t>dal segmento di istruzione propedeutico all’AFAM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590</TotalTime>
  <Words>471</Words>
  <Application>Microsoft Macintosh PowerPoint</Application>
  <PresentationFormat>Presentazione su schermo (4:3)</PresentationFormat>
  <Paragraphs>72</Paragraphs>
  <Slides>10</Slides>
  <Notes>0</Notes>
  <HiddenSlides>0</HiddenSlides>
  <MMClips>0</MMClips>
  <ScaleCrop>false</ScaleCrop>
  <HeadingPairs>
    <vt:vector size="4" baseType="variant">
      <vt:variant>
        <vt:lpstr>Modello struttura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Plaza</vt:lpstr>
      <vt:lpstr>ORIENTAMENTO </vt:lpstr>
      <vt:lpstr>Competenze musicali  spunti di riflessione</vt:lpstr>
      <vt:lpstr>Situazione prima dell’attuazione della riforma dei Conservatori e dei Licei musicali (fino al 2010)</vt:lpstr>
      <vt:lpstr>Conservatori di Musica corsi di vecchio ordinamento  </vt:lpstr>
      <vt:lpstr>CRITICITA’  </vt:lpstr>
      <vt:lpstr>Situazione attuale</vt:lpstr>
      <vt:lpstr>Competenze per entrare in Conservatorio </vt:lpstr>
      <vt:lpstr>Competenze in uscita dei Licei musicali</vt:lpstr>
      <vt:lpstr>CRITICITA’</vt:lpstr>
      <vt:lpstr>Cosa dovrebbe accadere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ORIENTAMENTO </dc:title>
  <dc:creator>mac </dc:creator>
  <cp:lastModifiedBy>r</cp:lastModifiedBy>
  <cp:revision>30</cp:revision>
  <dcterms:created xsi:type="dcterms:W3CDTF">2016-03-08T10:00:44Z</dcterms:created>
  <dcterms:modified xsi:type="dcterms:W3CDTF">2016-03-08T10:02:00Z</dcterms:modified>
</cp:coreProperties>
</file>